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webextensions/webextension1.xml" ContentType="application/vnd.ms-office.webextension+xml"/>
  <Override PartName="/ppt/webextensions/webextension2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322" r:id="rId2"/>
    <p:sldId id="259" r:id="rId3"/>
    <p:sldId id="296" r:id="rId4"/>
    <p:sldId id="294" r:id="rId5"/>
    <p:sldId id="324" r:id="rId6"/>
    <p:sldId id="323" r:id="rId7"/>
    <p:sldId id="297" r:id="rId8"/>
  </p:sldIdLst>
  <p:sldSz cx="12192000" cy="6858000"/>
  <p:notesSz cx="6858000" cy="9144000"/>
  <p:embeddedFontLst>
    <p:embeddedFont>
      <p:font typeface="굴림체" panose="020B0609000101010101" pitchFamily="49" charset="-127"/>
      <p:regular r:id="rId11"/>
    </p:embeddedFont>
    <p:embeddedFont>
      <p:font typeface="맑은 고딕" panose="020B0503020000020004" pitchFamily="34" charset="-127"/>
      <p:regular r:id="rId12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Century Gothic" panose="020B0502020202020204" pitchFamily="34" charset="0"/>
      <p:regular r:id="rId20"/>
      <p:bold r:id="rId21"/>
      <p:italic r:id="rId22"/>
      <p:boldItalic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4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C310"/>
    <a:srgbClr val="80C615"/>
    <a:srgbClr val="7FC716"/>
    <a:srgbClr val="445C13"/>
    <a:srgbClr val="F4A75A"/>
    <a:srgbClr val="759928"/>
    <a:srgbClr val="455B14"/>
    <a:srgbClr val="12B4FF"/>
    <a:srgbClr val="012FC2"/>
    <a:srgbClr val="5C68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43" autoAdjust="0"/>
    <p:restoredTop sz="96582" autoAdjust="0"/>
  </p:normalViewPr>
  <p:slideViewPr>
    <p:cSldViewPr>
      <p:cViewPr varScale="1">
        <p:scale>
          <a:sx n="78" d="100"/>
          <a:sy n="78" d="100"/>
        </p:scale>
        <p:origin x="1109" y="67"/>
      </p:cViewPr>
      <p:guideLst>
        <p:guide orient="horz" pos="2160"/>
        <p:guide pos="2880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presProps" Target="presProps.xml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2022-10-23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2022-10-23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" y="1240"/>
            <a:ext cx="12189788" cy="6856756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6960096" y="1556791"/>
            <a:ext cx="4968552" cy="230425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491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2022-10-23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" y="1240"/>
            <a:ext cx="12189788" cy="6856756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2022-10-23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262593" y="109163"/>
            <a:ext cx="8276732" cy="798568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491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262592" y="1413243"/>
            <a:ext cx="11522780" cy="4823421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000" i="1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2000" i="1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2000" i="1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2000" i="1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" y="1240"/>
            <a:ext cx="12189788" cy="6856756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1" y="6500837"/>
            <a:ext cx="28448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2" y="6500837"/>
            <a:ext cx="38608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1" y="6500837"/>
            <a:ext cx="28448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262593" y="109163"/>
            <a:ext cx="8276732" cy="798568"/>
          </a:xfrm>
        </p:spPr>
        <p:txBody>
          <a:bodyPr vert="horz" lIns="99569" tIns="49785" rIns="99569" bIns="49785" rtlCol="0" anchor="ctr">
            <a:noAutofit/>
          </a:bodyPr>
          <a:lstStyle>
            <a:lvl1pPr algn="l" defTabSz="995491" rtl="0" eaLnBrk="1" latinLnBrk="1" hangingPunct="1">
              <a:spcBef>
                <a:spcPct val="0"/>
              </a:spcBef>
              <a:buNone/>
              <a:defRPr lang="ko-KR" altLang="en-US" sz="48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262592" y="1413243"/>
            <a:ext cx="11522780" cy="4823421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rgbClr val="050507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000" i="1" baseline="0">
                <a:solidFill>
                  <a:srgbClr val="050507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2000" i="1" baseline="0">
                <a:solidFill>
                  <a:srgbClr val="050507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2000" i="1" baseline="0">
                <a:solidFill>
                  <a:srgbClr val="050507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2000" i="1" baseline="0">
                <a:solidFill>
                  <a:srgbClr val="050507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" y="1"/>
            <a:ext cx="12189788" cy="6856756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2022-10-23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3215305" y="2495414"/>
            <a:ext cx="5761390" cy="136783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491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1" y="19026"/>
            <a:ext cx="10972800" cy="796908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1062021"/>
            <a:ext cx="10972800" cy="5286412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1" y="6429399"/>
            <a:ext cx="2844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2" y="6429399"/>
            <a:ext cx="3860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1" y="6429399"/>
            <a:ext cx="2844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491" rtl="0" eaLnBrk="1" latinLnBrk="1" hangingPunct="1">
        <a:spcBef>
          <a:spcPct val="0"/>
        </a:spcBef>
        <a:buNone/>
        <a:defRPr lang="ko-KR" altLang="en-US" sz="3799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09" indent="-373309" algn="l" defTabSz="995491" rtl="0" eaLnBrk="1" latinLnBrk="1" hangingPunct="1">
        <a:spcBef>
          <a:spcPct val="20000"/>
        </a:spcBef>
        <a:buFont typeface="Arial" pitchFamily="34" charset="0"/>
        <a:buChar char="•"/>
        <a:defRPr lang="ko-KR" altLang="en-US" sz="2699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836" indent="-311091" algn="l" defTabSz="995491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364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110" indent="-248873" algn="l" defTabSz="995491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39855" indent="-248873" algn="l" defTabSz="995491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7600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346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091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0837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745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491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236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0982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8727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6473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219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1964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6960096" y="2005001"/>
            <a:ext cx="4968552" cy="2304257"/>
          </a:xfrm>
        </p:spPr>
        <p:txBody>
          <a:bodyPr/>
          <a:lstStyle/>
          <a:p>
            <a:r>
              <a:rPr lang="en-US" altLang="ko-KR" dirty="0"/>
              <a:t>Analysis of Marston’s Tap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3861048"/>
            <a:ext cx="1401964" cy="15482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99856" y="1297113"/>
            <a:ext cx="2303723" cy="553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999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CONTENTS</a:t>
            </a:r>
            <a:endParaRPr lang="ko-KR" altLang="en-US" sz="2999" b="1" dirty="0">
              <a:solidFill>
                <a:schemeClr val="bg1"/>
              </a:solidFill>
              <a:latin typeface="+mj-lt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477988"/>
            <a:ext cx="1200018" cy="1325237"/>
          </a:xfrm>
          <a:prstGeom prst="rect">
            <a:avLst/>
          </a:prstGeom>
        </p:spPr>
      </p:pic>
      <p:grpSp>
        <p:nvGrpSpPr>
          <p:cNvPr id="3" name="그룹 70">
            <a:extLst>
              <a:ext uri="{FF2B5EF4-FFF2-40B4-BE49-F238E27FC236}">
                <a16:creationId xmlns:a16="http://schemas.microsoft.com/office/drawing/2014/main" id="{7F2EF301-5D9F-AB95-7183-429C06377998}"/>
              </a:ext>
            </a:extLst>
          </p:cNvPr>
          <p:cNvGrpSpPr/>
          <p:nvPr/>
        </p:nvGrpSpPr>
        <p:grpSpPr>
          <a:xfrm>
            <a:off x="1559496" y="2276872"/>
            <a:ext cx="5401429" cy="502256"/>
            <a:chOff x="839730" y="970001"/>
            <a:chExt cx="1014881" cy="502370"/>
          </a:xfrm>
        </p:grpSpPr>
        <p:sp>
          <p:nvSpPr>
            <p:cNvPr id="4" name="Text Box 5">
              <a:extLst>
                <a:ext uri="{FF2B5EF4-FFF2-40B4-BE49-F238E27FC236}">
                  <a16:creationId xmlns:a16="http://schemas.microsoft.com/office/drawing/2014/main" id="{07FA6A2E-EE9D-1D7D-014A-71486EFD46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5177" y="970001"/>
              <a:ext cx="869434" cy="461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Introduction</a:t>
              </a:r>
            </a:p>
          </p:txBody>
        </p:sp>
        <p:sp>
          <p:nvSpPr>
            <p:cNvPr id="5" name="TextBox 13">
              <a:extLst>
                <a:ext uri="{FF2B5EF4-FFF2-40B4-BE49-F238E27FC236}">
                  <a16:creationId xmlns:a16="http://schemas.microsoft.com/office/drawing/2014/main" id="{2CEFD4B8-CF13-9117-3D2B-2784814B55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9730" y="995208"/>
              <a:ext cx="135271" cy="477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01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" name="그룹 53">
            <a:extLst>
              <a:ext uri="{FF2B5EF4-FFF2-40B4-BE49-F238E27FC236}">
                <a16:creationId xmlns:a16="http://schemas.microsoft.com/office/drawing/2014/main" id="{9B783243-BDC9-9E38-5265-D095172EFD85}"/>
              </a:ext>
            </a:extLst>
          </p:cNvPr>
          <p:cNvGrpSpPr/>
          <p:nvPr/>
        </p:nvGrpSpPr>
        <p:grpSpPr>
          <a:xfrm>
            <a:off x="1631501" y="3116124"/>
            <a:ext cx="10225137" cy="498842"/>
            <a:chOff x="853259" y="993435"/>
            <a:chExt cx="1921213" cy="498956"/>
          </a:xfrm>
        </p:grpSpPr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F72B0A92-0DC6-0AB2-51BB-EC5D6B3DA7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3106" y="993435"/>
              <a:ext cx="1791366" cy="4617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Price Analysis between menu and Scale up plans to capture other pubs</a:t>
              </a:r>
            </a:p>
          </p:txBody>
        </p:sp>
        <p:sp>
          <p:nvSpPr>
            <p:cNvPr id="9" name="TextBox 13">
              <a:extLst>
                <a:ext uri="{FF2B5EF4-FFF2-40B4-BE49-F238E27FC236}">
                  <a16:creationId xmlns:a16="http://schemas.microsoft.com/office/drawing/2014/main" id="{8B7488FE-BD74-54CC-7651-7156441DCE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3259" y="1015337"/>
              <a:ext cx="108212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02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" name="그룹 79">
            <a:extLst>
              <a:ext uri="{FF2B5EF4-FFF2-40B4-BE49-F238E27FC236}">
                <a16:creationId xmlns:a16="http://schemas.microsoft.com/office/drawing/2014/main" id="{A804F407-9C43-A971-0C48-AB22BC463A9D}"/>
              </a:ext>
            </a:extLst>
          </p:cNvPr>
          <p:cNvGrpSpPr/>
          <p:nvPr/>
        </p:nvGrpSpPr>
        <p:grpSpPr>
          <a:xfrm>
            <a:off x="1648335" y="3920482"/>
            <a:ext cx="5287486" cy="486294"/>
            <a:chOff x="856422" y="981966"/>
            <a:chExt cx="993472" cy="486405"/>
          </a:xfrm>
        </p:grpSpPr>
        <p:sp>
          <p:nvSpPr>
            <p:cNvPr id="11" name="Text Box 5">
              <a:extLst>
                <a:ext uri="{FF2B5EF4-FFF2-40B4-BE49-F238E27FC236}">
                  <a16:creationId xmlns:a16="http://schemas.microsoft.com/office/drawing/2014/main" id="{7335A41F-B76A-98D1-A08A-D2E236F6A4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0460" y="981966"/>
              <a:ext cx="869434" cy="461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Location within UK </a:t>
              </a:r>
            </a:p>
          </p:txBody>
        </p:sp>
        <p:sp>
          <p:nvSpPr>
            <p:cNvPr id="12" name="TextBox 13">
              <a:extLst>
                <a:ext uri="{FF2B5EF4-FFF2-40B4-BE49-F238E27FC236}">
                  <a16:creationId xmlns:a16="http://schemas.microsoft.com/office/drawing/2014/main" id="{4021261C-50C5-65D8-634F-0A307E9F08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6422" y="991317"/>
              <a:ext cx="108212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03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" name="그룹 85">
            <a:extLst>
              <a:ext uri="{FF2B5EF4-FFF2-40B4-BE49-F238E27FC236}">
                <a16:creationId xmlns:a16="http://schemas.microsoft.com/office/drawing/2014/main" id="{E7CE3C2B-13C1-77B0-3E68-6E519A104796}"/>
              </a:ext>
            </a:extLst>
          </p:cNvPr>
          <p:cNvGrpSpPr/>
          <p:nvPr/>
        </p:nvGrpSpPr>
        <p:grpSpPr>
          <a:xfrm>
            <a:off x="1668022" y="4716101"/>
            <a:ext cx="5238745" cy="476945"/>
            <a:chOff x="860121" y="961755"/>
            <a:chExt cx="984314" cy="477054"/>
          </a:xfrm>
        </p:grpSpPr>
        <p:sp>
          <p:nvSpPr>
            <p:cNvPr id="14" name="Text Box 5">
              <a:extLst>
                <a:ext uri="{FF2B5EF4-FFF2-40B4-BE49-F238E27FC236}">
                  <a16:creationId xmlns:a16="http://schemas.microsoft.com/office/drawing/2014/main" id="{52575C64-D1C5-2C7A-3F66-1FA57A93CF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5001" y="961755"/>
              <a:ext cx="869434" cy="461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Conclusion and Question</a:t>
              </a:r>
            </a:p>
          </p:txBody>
        </p:sp>
        <p:sp>
          <p:nvSpPr>
            <p:cNvPr id="15" name="TextBox 13">
              <a:extLst>
                <a:ext uri="{FF2B5EF4-FFF2-40B4-BE49-F238E27FC236}">
                  <a16:creationId xmlns:a16="http://schemas.microsoft.com/office/drawing/2014/main" id="{55896E28-CF27-331E-BAC3-2763E80F62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0121" y="961755"/>
              <a:ext cx="108212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04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" name="Content Placeholder 4" title="Microsoft Power BI">
                <a:extLst>
                  <a:ext uri="{FF2B5EF4-FFF2-40B4-BE49-F238E27FC236}">
                    <a16:creationId xmlns:a16="http://schemas.microsoft.com/office/drawing/2014/main" id="{B2437C1A-8B66-17D9-80BB-6F3F7DF525A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59388768"/>
                  </p:ext>
                </p:extLst>
              </p:nvPr>
            </p:nvGraphicFramePr>
            <p:xfrm>
              <a:off x="0" y="549112"/>
              <a:ext cx="12192000" cy="630888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5" name="Content Placeholder 4" title="Microsoft Power BI">
                <a:extLst>
                  <a:ext uri="{FF2B5EF4-FFF2-40B4-BE49-F238E27FC236}">
                    <a16:creationId xmlns:a16="http://schemas.microsoft.com/office/drawing/2014/main" id="{B2437C1A-8B66-17D9-80BB-6F3F7DF525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549112"/>
                <a:ext cx="12192000" cy="6308888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 Box 5">
            <a:extLst>
              <a:ext uri="{FF2B5EF4-FFF2-40B4-BE49-F238E27FC236}">
                <a16:creationId xmlns:a16="http://schemas.microsoft.com/office/drawing/2014/main" id="{78F2A005-E9AB-6522-B9B0-44A784945940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67408" y="79238"/>
            <a:ext cx="10802416" cy="469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Price Analysis between menu and Scale up plans to capture other pubs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B849FBC0-B5FB-76E8-237E-8B00FDAF9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232" y="34861"/>
            <a:ext cx="788219" cy="58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199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02</a:t>
            </a:r>
            <a:endParaRPr kumimoji="1" lang="ko-KR" altLang="ko-KR" sz="3199" b="1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935760" y="3848551"/>
            <a:ext cx="7920880" cy="1077218"/>
            <a:chOff x="1702431" y="2406798"/>
            <a:chExt cx="2736304" cy="568210"/>
          </a:xfrm>
        </p:grpSpPr>
        <p:sp>
          <p:nvSpPr>
            <p:cNvPr id="2" name="Text Box 4"/>
            <p:cNvSpPr txBox="1">
              <a:spLocks noChangeArrowheads="1"/>
            </p:cNvSpPr>
            <p:nvPr/>
          </p:nvSpPr>
          <p:spPr bwMode="auto">
            <a:xfrm>
              <a:off x="1702431" y="2406798"/>
              <a:ext cx="248755" cy="3083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199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03</a:t>
              </a:r>
              <a:endParaRPr kumimoji="1" lang="ko-KR" altLang="ko-KR" sz="3199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  <p:sp>
          <p:nvSpPr>
            <p:cNvPr id="3" name="Text Box 5"/>
            <p:cNvSpPr txBox="1">
              <a:spLocks noChangeArrowheads="1"/>
            </p:cNvSpPr>
            <p:nvPr/>
          </p:nvSpPr>
          <p:spPr bwMode="auto">
            <a:xfrm>
              <a:off x="1951186" y="2406809"/>
              <a:ext cx="2408617" cy="243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Location within UK </a:t>
              </a: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702431" y="2796428"/>
              <a:ext cx="2736304" cy="1785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lvl="0" indent="-171450">
                <a:buFont typeface="Arial" panose="020B0604020202020204" pitchFamily="34" charset="0"/>
                <a:buChar char="•"/>
                <a:defRPr/>
              </a:pPr>
              <a:endParaRPr lang="en-US" altLang="ko-KR" sz="16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grpSp>
        <p:nvGrpSpPr>
          <p:cNvPr id="7" name="그룹 5">
            <a:extLst>
              <a:ext uri="{FF2B5EF4-FFF2-40B4-BE49-F238E27FC236}">
                <a16:creationId xmlns:a16="http://schemas.microsoft.com/office/drawing/2014/main" id="{AC4AED38-9DA5-C6A2-30B7-2D29FB8ECF31}"/>
              </a:ext>
            </a:extLst>
          </p:cNvPr>
          <p:cNvGrpSpPr/>
          <p:nvPr/>
        </p:nvGrpSpPr>
        <p:grpSpPr>
          <a:xfrm>
            <a:off x="479376" y="240607"/>
            <a:ext cx="9793088" cy="1889633"/>
            <a:chOff x="1702431" y="2416600"/>
            <a:chExt cx="2736304" cy="996742"/>
          </a:xfrm>
        </p:grpSpPr>
        <p:sp>
          <p:nvSpPr>
            <p:cNvPr id="8" name="Text Box 4">
              <a:extLst>
                <a:ext uri="{FF2B5EF4-FFF2-40B4-BE49-F238E27FC236}">
                  <a16:creationId xmlns:a16="http://schemas.microsoft.com/office/drawing/2014/main" id="{911796C9-F74D-68E6-01B6-6BB57148EE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3512" y="2416600"/>
              <a:ext cx="567912" cy="3083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199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02</a:t>
              </a:r>
              <a:endParaRPr kumimoji="1" lang="ko-KR" altLang="ko-KR" sz="3199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  <p:sp>
          <p:nvSpPr>
            <p:cNvPr id="10" name="직사각형 3">
              <a:extLst>
                <a:ext uri="{FF2B5EF4-FFF2-40B4-BE49-F238E27FC236}">
                  <a16:creationId xmlns:a16="http://schemas.microsoft.com/office/drawing/2014/main" id="{C7EF5FB9-FF9E-33FB-99C5-A494BD3C104B}"/>
                </a:ext>
              </a:extLst>
            </p:cNvPr>
            <p:cNvSpPr/>
            <p:nvPr/>
          </p:nvSpPr>
          <p:spPr>
            <a:xfrm>
              <a:off x="1702431" y="2796428"/>
              <a:ext cx="2736304" cy="6169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lvl="0" indent="-171450">
                <a:buFont typeface="Arial" panose="020B0604020202020204" pitchFamily="34" charset="0"/>
                <a:buChar char="•"/>
                <a:defRPr/>
              </a:pPr>
              <a:r>
                <a:rPr lang="en-GB" sz="180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checking for the traffic in the pub in each hour of the day or week or month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  <a:defRPr/>
              </a:pPr>
              <a:r>
                <a:rPr lang="en-GB" sz="180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compare host event that are enticing to customers that attracts traffic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  <a:defRPr/>
              </a:pPr>
              <a:r>
                <a:rPr lang="en-GB" sz="180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compare opening times for each pub locations and competitors</a:t>
              </a:r>
              <a:endParaRPr lang="en-US" altLang="ko-KR" sz="18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  <a:defRPr/>
              </a:pPr>
              <a:endParaRPr lang="en-US" altLang="ko-KR" sz="16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sp>
        <p:nvSpPr>
          <p:cNvPr id="11" name="Text Box 5">
            <a:extLst>
              <a:ext uri="{FF2B5EF4-FFF2-40B4-BE49-F238E27FC236}">
                <a16:creationId xmlns:a16="http://schemas.microsoft.com/office/drawing/2014/main" id="{200C4F93-8C3E-5E2B-508C-BECFF4A340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448" y="315465"/>
            <a:ext cx="9534061" cy="461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Price Analysis between menu and Scale up plans to capture other pubs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CDDD11-CA0C-553A-18E6-F6F0A8832A56}"/>
              </a:ext>
            </a:extLst>
          </p:cNvPr>
          <p:cNvSpPr txBox="1"/>
          <p:nvPr/>
        </p:nvSpPr>
        <p:spPr>
          <a:xfrm>
            <a:off x="3935760" y="4402549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GB" altLang="ko-KR" b="1" dirty="0">
                <a:solidFill>
                  <a:schemeClr val="bg1"/>
                </a:solidFill>
                <a:latin typeface="Century Gothic" panose="020B0502020202020204" pitchFamily="34" charset="0"/>
                <a:ea typeface="맑은 고딕" pitchFamily="50" charset="-127"/>
                <a:cs typeface="Calibri" panose="020F0502020204030204" pitchFamily="34" charset="0"/>
              </a:rPr>
              <a:t>Price varies within location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GB" altLang="ko-KR" sz="2000" b="1" dirty="0">
                <a:solidFill>
                  <a:schemeClr val="bg1"/>
                </a:solidFill>
                <a:latin typeface="Century Gothic" panose="020B0502020202020204" pitchFamily="34" charset="0"/>
                <a:ea typeface="맑은 고딕" pitchFamily="50" charset="-127"/>
                <a:cs typeface="Calibri" panose="020F0502020204030204" pitchFamily="34" charset="0"/>
              </a:rPr>
              <a:t>L</a:t>
            </a:r>
            <a:r>
              <a:rPr lang="en-GB" altLang="ko-KR" b="1" dirty="0">
                <a:solidFill>
                  <a:schemeClr val="bg1"/>
                </a:solidFill>
                <a:latin typeface="Century Gothic" panose="020B0502020202020204" pitchFamily="34" charset="0"/>
                <a:ea typeface="맑은 고딕" pitchFamily="50" charset="-127"/>
                <a:cs typeface="Calibri" panose="020F0502020204030204" pitchFamily="34" charset="0"/>
              </a:rPr>
              <a:t>ist of menu’s varies based on city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GB" altLang="ko-KR" sz="2000" b="1" dirty="0">
                <a:solidFill>
                  <a:schemeClr val="bg1"/>
                </a:solidFill>
                <a:latin typeface="Century Gothic" panose="020B0502020202020204" pitchFamily="34" charset="0"/>
                <a:ea typeface="맑은 고딕" pitchFamily="50" charset="-127"/>
                <a:cs typeface="Calibri" panose="020F0502020204030204" pitchFamily="34" charset="0"/>
              </a:rPr>
              <a:t>Number of pubs within a location determines the total revenue per month</a:t>
            </a:r>
            <a:endParaRPr lang="en-US" altLang="ko-KR" sz="2000" b="1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Add-in 2" title="Microsoft Power BI">
                <a:extLst>
                  <a:ext uri="{FF2B5EF4-FFF2-40B4-BE49-F238E27FC236}">
                    <a16:creationId xmlns:a16="http://schemas.microsoft.com/office/drawing/2014/main" id="{7084247E-7BE0-1770-1D44-ED3152892F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7131111"/>
                  </p:ext>
                </p:extLst>
              </p:nvPr>
            </p:nvGraphicFramePr>
            <p:xfrm>
              <a:off x="119336" y="621336"/>
              <a:ext cx="11953328" cy="623666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" name="Add-in 2" title="Microsoft Power BI">
                <a:extLst>
                  <a:ext uri="{FF2B5EF4-FFF2-40B4-BE49-F238E27FC236}">
                    <a16:creationId xmlns:a16="http://schemas.microsoft.com/office/drawing/2014/main" id="{7084247E-7BE0-1770-1D44-ED3152892F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336" y="621336"/>
                <a:ext cx="11953328" cy="6236664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 Box 4">
            <a:extLst>
              <a:ext uri="{FF2B5EF4-FFF2-40B4-BE49-F238E27FC236}">
                <a16:creationId xmlns:a16="http://schemas.microsoft.com/office/drawing/2014/main" id="{7A0727CE-8B2A-D691-4313-3846A81360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232" y="34861"/>
            <a:ext cx="788219" cy="58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199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03</a:t>
            </a:r>
            <a:endParaRPr kumimoji="1" lang="ko-KR" altLang="ko-KR" sz="3199" b="1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98757CC7-4AF2-24B9-7008-CBBA62089C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408" y="65563"/>
            <a:ext cx="462732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8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Location within UK </a:t>
            </a:r>
          </a:p>
        </p:txBody>
      </p:sp>
    </p:spTree>
    <p:extLst>
      <p:ext uri="{BB962C8B-B14F-4D97-AF65-F5344CB8AC3E}">
        <p14:creationId xmlns:p14="http://schemas.microsoft.com/office/powerpoint/2010/main" val="3516065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623392" y="332656"/>
            <a:ext cx="4895008" cy="1215446"/>
            <a:chOff x="1703512" y="2416600"/>
            <a:chExt cx="4895008" cy="1215446"/>
          </a:xfrm>
        </p:grpSpPr>
        <p:sp>
          <p:nvSpPr>
            <p:cNvPr id="2" name="Text Box 4"/>
            <p:cNvSpPr txBox="1">
              <a:spLocks noChangeArrowheads="1"/>
            </p:cNvSpPr>
            <p:nvPr/>
          </p:nvSpPr>
          <p:spPr bwMode="auto">
            <a:xfrm>
              <a:off x="1703512" y="2416600"/>
              <a:ext cx="718544" cy="5846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199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04</a:t>
              </a:r>
              <a:endParaRPr kumimoji="1" lang="ko-KR" altLang="ko-KR" sz="3199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  <p:sp>
          <p:nvSpPr>
            <p:cNvPr id="3" name="Text Box 5"/>
            <p:cNvSpPr txBox="1">
              <a:spLocks noChangeArrowheads="1"/>
            </p:cNvSpPr>
            <p:nvPr/>
          </p:nvSpPr>
          <p:spPr bwMode="auto">
            <a:xfrm>
              <a:off x="2422056" y="2478098"/>
              <a:ext cx="4176464" cy="4616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Conclusion and Question</a:t>
              </a: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703512" y="3370436"/>
              <a:ext cx="236810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lang="en-US" altLang="ko-KR" sz="11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4EA83CA-4AE0-5340-BDFE-8687962D061A}"/>
              </a:ext>
            </a:extLst>
          </p:cNvPr>
          <p:cNvSpPr txBox="1"/>
          <p:nvPr/>
        </p:nvSpPr>
        <p:spPr>
          <a:xfrm>
            <a:off x="839416" y="978794"/>
            <a:ext cx="5976664" cy="1545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6000"/>
              </a:lnSpc>
              <a:buFont typeface="Century Gothic" panose="020B0502020202020204" pitchFamily="34" charset="0"/>
              <a:buChar char="-"/>
            </a:pPr>
            <a:r>
              <a:rPr lang="en-GB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Compare </a:t>
            </a:r>
            <a:r>
              <a:rPr lang="en-GB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stonegate</a:t>
            </a:r>
            <a:r>
              <a:rPr lang="en-GB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menu data with the </a:t>
            </a:r>
            <a:r>
              <a:rPr lang="en-GB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marstons</a:t>
            </a:r>
            <a:r>
              <a:rPr lang="en-GB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pub menu data to understand price difference within pubs in same location</a:t>
            </a:r>
          </a:p>
          <a:p>
            <a:pPr marL="342900" lvl="0" indent="-342900">
              <a:lnSpc>
                <a:spcPct val="106000"/>
              </a:lnSpc>
              <a:buFont typeface="Century Gothic" panose="020B0502020202020204" pitchFamily="34" charset="0"/>
              <a:buChar char="-"/>
            </a:pPr>
            <a:r>
              <a:rPr lang="en-GB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Compare opening time for both pubs and check for traffic analysis in the online table book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546FE8-DE81-EDAD-51F7-CDC96449AB7E}"/>
              </a:ext>
            </a:extLst>
          </p:cNvPr>
          <p:cNvSpPr txBox="1"/>
          <p:nvPr/>
        </p:nvSpPr>
        <p:spPr>
          <a:xfrm>
            <a:off x="5663952" y="2647663"/>
            <a:ext cx="3048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Limitation of my Analysis</a:t>
            </a:r>
            <a:endParaRPr lang="en-US" altLang="ko-KR" sz="2000" b="1" dirty="0">
              <a:solidFill>
                <a:schemeClr val="bg1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8125BD-BDF6-0B40-48BC-72DB42D12EE9}"/>
              </a:ext>
            </a:extLst>
          </p:cNvPr>
          <p:cNvSpPr txBox="1"/>
          <p:nvPr/>
        </p:nvSpPr>
        <p:spPr>
          <a:xfrm>
            <a:off x="5498606" y="3170770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GB" altLang="ko-KR" sz="1800" dirty="0">
                <a:solidFill>
                  <a:schemeClr val="bg1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Traffic data not available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GB" altLang="ko-KR" sz="1800" dirty="0">
                <a:solidFill>
                  <a:schemeClr val="bg1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Evaluation of Services provided by Stonegate competitors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GB" altLang="ko-KR" sz="1800" dirty="0">
                <a:solidFill>
                  <a:schemeClr val="bg1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Detail analysis of Stonegate Competitors menu list across regions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GB" altLang="ko-KR" sz="1800" dirty="0">
                <a:solidFill>
                  <a:schemeClr val="bg1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Number of Stonegate pubs in close proximity with competitors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406021-BF32-B2AE-6D2E-E6649B920558}"/>
              </a:ext>
            </a:extLst>
          </p:cNvPr>
          <p:cNvSpPr txBox="1"/>
          <p:nvPr/>
        </p:nvSpPr>
        <p:spPr>
          <a:xfrm>
            <a:off x="407368" y="3861048"/>
            <a:ext cx="3672408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i="1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List of Competitors and number </a:t>
            </a:r>
            <a:r>
              <a:rPr lang="en-GB" sz="1800" b="1" i="1" dirty="0">
                <a:solidFill>
                  <a:schemeClr val="bg1"/>
                </a:solidFill>
                <a:latin typeface="Roboto" panose="02000000000000000000" pitchFamily="2" charset="0"/>
              </a:rPr>
              <a:t>of pubs (</a:t>
            </a:r>
            <a:r>
              <a:rPr lang="en-GB" sz="900" b="1" i="1" dirty="0">
                <a:solidFill>
                  <a:schemeClr val="bg1"/>
                </a:solidFill>
                <a:latin typeface="Roboto" panose="02000000000000000000" pitchFamily="2" charset="0"/>
              </a:rPr>
              <a:t>https://oxforddrinker.camra.org.uk/2022/02/the-nine-pubcos-who-control-over-half-of-all-pubs/)</a:t>
            </a:r>
            <a:endParaRPr lang="en-GB" sz="900" b="1" i="1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1" i="1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Punch Taverns (1,282)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1" i="1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Admiral Taverns (1,500)</a:t>
            </a:r>
            <a:endParaRPr lang="en-GB" sz="1800" b="1" i="1" dirty="0">
              <a:solidFill>
                <a:schemeClr val="bg1"/>
              </a:solidFill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1" i="1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Star Pubs &amp; Bars (2,500)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1" i="1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Greene King (3,100)</a:t>
            </a:r>
            <a:endParaRPr lang="en-GB" sz="1800" b="1" i="1" dirty="0">
              <a:solidFill>
                <a:schemeClr val="bg1"/>
              </a:solidFill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1" i="1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Marston’s (1,400)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M</a:t>
            </a:r>
            <a:r>
              <a:rPr lang="en-GB" sz="1800" b="1" i="1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itchells and Butlers (1,650)</a:t>
            </a:r>
            <a:endParaRPr lang="en-GB" sz="1800" b="1" i="1" dirty="0">
              <a:solidFill>
                <a:schemeClr val="bg1"/>
              </a:solidFill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1" i="1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J. D. Wetherspoon (925</a:t>
            </a:r>
            <a:r>
              <a:rPr lang="en-GB" sz="18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)</a:t>
            </a:r>
            <a:endParaRPr lang="en-GB" sz="1800" b="1" i="1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1" i="1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Wellington (850)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25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THANK YOU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014" y="1124744"/>
            <a:ext cx="1401964" cy="154825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webextensions/webextension1.xml><?xml version="1.0" encoding="utf-8"?>
<we:webextension xmlns:we="http://schemas.microsoft.com/office/webextensions/webextension/2010/11" id="{53D9BBCB-F412-46C4-930A-D4791B3EA504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rgb(255,255,255)&quot;"/>
    <we:property name="bookmark" value="&quot;H4sIAAAAAAAAA+1YXW/UOhD9KyjPqyvbsRO7b3Rv7xNCVYt4QVU1tifbQDaJHKd0QfvfGWe3lLZiW+0tFAFPicf2mTPjM5OPz5mvh76B1WtYYnaQHXbdhyWEDy94Nsva2zYlQGgsheCq0s5I0C6t6vpYd+2QHXzOIoQFxrf1MEKTAMn47myWQdMcwyKNKmgGnGU9hqFroak/4WYxTcUw4nqW4VXfdAES5GmEiAn2kpbTmKjwf3LyCC7Wl3iKLm6sJ9h3IV6PZ9mwuZso3Z5LYJPDeddGqFsCTjZVuNIrro1m6ERuLPcm2Ye6XTRbijd736z6lJaIV9F2VykD9j3hJ6T1mkIogLGyYMYpz0zBpZac7Y8mobQSS6a9LRlXXBn2MNpwAXS9hyVsJUst0eQaIbcKhIB9sazVEryQTuhcKGeY1XZfrDxXVkMByhXae8Yklw/z+m7GwOQFK0unC5/nyK0vjdiXGTGpCnR0kKR2IqlUXqa9Vd3ErXjs6uiqD6R00v8Ga066XXShduRnUnTAYdjKb94143K6O7plP+3G4PAEq2mqjXVcERKV3RBJyef9aLPE5zh0VDzTnEtLku2i+zgPSD59dsDWs680XvpLaB1Z73J4uVgEXMB1RRz9IIJkOu+7IbrO4zT339huy1Dc531Glp0n5JpxoJyjP4Qwv4AQb58WDYLHcLiaTuLfOlyXvJjdieSXCH99dt3HaMv7bxrWVjybMJ5cLWeTqpUtGCsYWmmtkVIK4fxfVT+OYHoontcRl3+gpHfE/qx6Rl2KQldM52iM905zkPt2fMyVV0Yhl8IA88yxzfP2b208ouVRBu72OvYH1MV34n7WmpDIFbMonUIvmFVaGv6gjn8XAS3HJtYntAeCv1/iDCkthmnLEVnqFvQp84NS88gU/L/HyO5oSw+sMtwWIPMcrMBSi9+7of2UpP+cHrVPKM/adsoKACwyI3jpGXDLdPHLt52nfKfbXYwKDJZOIqB1wjNL7efhYnzu9Dzxh9yuDE1JurFkSwyL6R9QN8ahB4fH0OKUm37Dr8ZpHeUFWo9+ex/S9RWdaNj4fwvNmFxP/5+yyU2S6/oLy/OZ3f8SAAA=&quot;"/>
    <we:property name="creatorSessionId" value="&quot;23dac7bb-0913-436f-a2e4-eaaa6eda95c5&quot;"/>
    <we:property name="creatorTenantId" value="&quot;cf264fc0-aeb8-449f-9054-82ce4454084b&quot;"/>
    <we:property name="creatorUserId" value="&quot;10030000A96A4684&quot;"/>
    <we:property name="datasetId" value="&quot;5d211e72-733e-47c7-a013-9938b71bc985&quot;"/>
    <we:property name="embedUrl" value="&quot;/reportEmbed?reportId=2d60507f-adf7-4a45-ae72-a19b5d7254cf&amp;config=eyJjbHVzdGVyVXJsIjoiaHR0cHM6Ly9XQUJJLU5PUlRILUVVUk9QRS1KLVBSSU1BUlktcmVkaXJlY3QuYW5hbHlzaXMud2luZG93cy5uZXQiLCJlbWJlZEZlYXR1cmVzIjp7Im1vZGVybkVtYmVkIjp0cnVlLCJ1c2FnZU1ldHJpY3NWTmV4dCI6dHJ1ZSwic2tpcFF1ZXJ5RGF0YVNhYVNFbWJlZCI6dHJ1ZSwic2tpcFF1ZXJ5RGF0YVBhYVNFbWJlZCI6dHJ1ZSwic2tpcFF1ZXJ5RGF0YUV4cG9ydFRvIjp0cnVlfX0%3D&amp;disableSensitivityBanner=true&quot;"/>
    <we:property name="initialStateBookmark" value="&quot;H4sIAAAAAAAAA+1YwW7bOBD9lUJno6AoUiJzS7zZS7dtkCx6KYJgSI4dtbIoUFQ23sL/3qHstE26tQvDbbK7PUkaUm/evBkNKX7IXN13DSxfwQKzo+zE+/cLCO+f5dkkaze2169fvDw+f3H16vjlKZl9F2vf9tnRhyxCmGN8U/cDNAmBjG8vJxk0zRnM09MMmh4nWYeh9y009d+4nkxDMQy4mmR42zU+QIK8iBAxwd7QdHom3/nzgjyCjfUNXqCNa+s5dj7Eu+dJ1q/vRkr3xxLY6HDq2wh1S8DJVjlgM52bEkRRgOFYKZ7ss7qJmylmeXrbBYqHolx2SYcpsZv7UFtospF3wL7fOJn6ZliMd6f37Bd+CBbPcTYOtbGOS0IihftIfK+6wWQrEuEseJJoHLNpSrJd+7+mAcmny47YavKJxrG7gdaS9SGH4/k84Bzu4t6LyO9DuxGOf83hkix93c6bTRI/q/vnmppthp70Q3cCYXoNIaZqMe8oF0lSetsHh+FkOar6Wx3uksQnD9gePJTV5V0VkdTvviiXTVLXlA6exctVsmMhndQSc8E1MMcsY+y/XW2HI9iRAvggn+zJluYPj/tR61iakrGSoRHGaCEE59b9quPvI5jW0qs64uJf02Z/SuyPWs8iF7MSrWMalJVGSVlUv+r5O/vTYK4630fr3cM29X8o6e3hP2pVgy5KVlVWla4oMDeu0uPedqv+/TXQ9Z7mCaso6LOAEqQtlXOM0RcDO7Ei3kbjb79GM0YJcFxYrgourWZGmX2ZcTMTlRKoC4VQGAmc72b2DSwBlRFYMeVMxXKZS73en+2DVQJjVcm0ldRWylwoke/G+qZisrSVk7nSiqHlhTa50/ujMURBqiuTIzJnFSVT7ex3T/h3YzE0sT6ndyC4f8gq5pIZilii48xIJXT+g6J9etvd7dJUMwAwyDTPK8cgN0yVT16aQ+6gtssjQWNlBQIayx0z9K3sPh14bHkOvCBvVwhVxUs1Y6pArV1qJSD265gj3GdLtsAwH8+A/BD7DiyeQYujzt061hrHeaQxtA7d5j6k6x9UHWHt+A00Q/I5nj9loxPiUpsGd7yQTqWykVZaTVcfAYRtd2IgEwAA&quot;"/>
    <we:property name="isFiltersActionButtonVisible" value="true"/>
    <we:property name="pageDisplayName" value="&quot;Page 1&quot;"/>
    <we:property name="reportEmbeddedTime" value="&quot;2022-10-21T10:16:46.389Z&quot;"/>
    <we:property name="reportName" value="&quot;report2&quot;"/>
    <we:property name="reportState" value="&quot;CONNECTED&quot;"/>
    <we:property name="reportUrl" value="&quot;/links/44ApEhxLMX?ctid=cf264fc0-aeb8-449f-9054-82ce4454084b&amp;pbi_source=linkShare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36AD4910-D1E4-4E47-9F96-69B45A3F2208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rgb(255,255,255)&quot;"/>
    <we:property name="bookmark" value="&quot;H4sIAAAAAAAAA+1VwW7bMAz9lUFno7ATJ1hya7P0NAxBM/QyFAEtMZ5aWRIkOYtX5N9HyQ7aZNgOxbZiQH2x9ESRj9Sj9MiE9FZB9wkaZHN2ZcxDA+7hXcEypk+xEiez7fj9jBcFChA4LXMgK2ODNNqz+SML4GoMt9K3oKJDAr/cZQyUWkEdZ1tQHjNm0XmjQcnv2BvTUnAtHjKGe6uMg+hyHSBgdLsjc5oTleJiTBGBB7nDNfLQozdojQvHecZ8P0qUTteisxRwYXQAqclxxCazcYk4K0VZ5IBlNeJQRHwrVRhMqm65t47yoSw7G8uyIHa1cZKDYom3Q++HIAuj2iaNlif42rSO4w1u05IOMnTkiYrrA/Hd2LZiByrCyhkqUVrj0SRiX823hUOKKdg8P2T/mEaUwkYGbH7L5VLsQHNCz4lc1rXDGo5nsPxLLC2VARN43erhxPPXLx5Bm9RLP1O5I8RLXauhEZ4U+rlnGKBSuNzHPqvuScVRjLTHOIHuqkt6/CDdUd6j7Izs6xae0iOIF2JalpNpXhTjES/FKBf5/9Jdb4r+paKt8YEb8SJVN2DPFd1f6hTj/tntPWTT6/yPHzupM37PibAG6QmLA9MGb4HjCjSm8LbfLzHZUWVBi5huGrv4/0gXpOuzvQXVxkTTg8dSmBTtB6zm/UhwBwAA&quot;"/>
    <we:property name="creatorSessionId" value="&quot;5484e787-ac35-4d70-9994-9f34697de7ad&quot;"/>
    <we:property name="creatorTenantId" value="&quot;cf264fc0-aeb8-449f-9054-82ce4454084b&quot;"/>
    <we:property name="creatorUserId" value="&quot;10030000A96A4684&quot;"/>
    <we:property name="datasetId" value="&quot;5d211e72-733e-47c7-a013-9938b71bc985&quot;"/>
    <we:property name="embedUrl" value="&quot;/reportEmbed?reportId=2e94835f-f5d0-4abe-88dc-99c75beaed76&amp;config=eyJjbHVzdGVyVXJsIjoiaHR0cHM6Ly9XQUJJLU5PUlRILUVVUk9QRS1KLVBSSU1BUlktcmVkaXJlY3QuYW5hbHlzaXMud2luZG93cy5uZXQiLCJlbWJlZEZlYXR1cmVzIjp7Im1vZGVybkVtYmVkIjp0cnVlLCJ1c2FnZU1ldHJpY3NWTmV4dCI6dHJ1ZSwic2tpcFF1ZXJ5RGF0YVNhYVNFbWJlZCI6dHJ1ZSwic2tpcFF1ZXJ5RGF0YVBhYVNFbWJlZCI6dHJ1ZSwic2tpcFF1ZXJ5RGF0YUV4cG9ydFRvIjp0cnVlfX0%3D&amp;disableSensitivityBanner=true&quot;"/>
    <we:property name="initialStateBookmark" value="&quot;H4sIAAAAAAAAA+1VUWvbMBD+K0PPZtiJW2je0sx76dqGZPRlhHCRL55aWRKSnMUr/u87yU67htJB2ToGe4r06XL33efvpHtWCmcktFdQI5uwc63varB37zKWMDVg19cXl9PFxfpqelkQrI0XWjk2uWcebIX+RrgGZMhA4JdVwkDKOVRhtwXpMGEGrdMKpPiOfTAdedtglzDcG6kthJRLDx5D2h2F055qZ+/HVBG4FztcIvc9ukCjrT/sE+b6VaT09CwkiwVnWnkQihIHjGflaZ6fnKZZNh7xvBylZRrwrZB+CNm0xd5Y6oe6bE3QYUbsKm0FB8kib4vODUVmWjZ1XBVP8KVuLMcFbuOR8sK3lIkUdp74rk2zYR2JMLeaJIpnPIQE7Kv+NrNINUs2Sbvkgca03IHihB5zmFaVxQoOfRd/iKAhBTCCHxs1qJy+RPhtdCNobbTzXJf4jH4rQpxQlRwM+OiMzz3LGkzw9uaWnBMM0B1sRzVuf/LX0E0bnfHbP/uqC/jJ2ThHPMvLPEsB882IQ/av2PNtaISraS081v9H5XWjEu/2V4yJh43EYn88KtqWaM/7ofgg7OH2HSVHZP+u8HG8AvrIndVIT1hY6MY7AxznoDD2Yfp8AmMcfQxQZVAprm34/UQOtL1INyCboE988FgsQroJEusXfwjPIIu0IrkfRWrmpJEHAAA=&quot;"/>
    <we:property name="isFiltersActionButtonVisible" value="true"/>
    <we:property name="pageDisplayName" value="&quot;Page 1&quot;"/>
    <we:property name="reportEmbeddedTime" value="&quot;2022-10-21T10:43:08.072Z&quot;"/>
    <we:property name="reportName" value="&quot;report3&quot;"/>
    <we:property name="reportState" value="&quot;CONNECTED&quot;"/>
    <we:property name="reportUrl" value="&quot;/links/8-h7yeFdVy?ctid=cf264fc0-aeb8-449f-9054-82ce4454084b&amp;pbi_source=linkShare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14094</TotalTime>
  <Words>265</Words>
  <Application>Microsoft Office PowerPoint</Application>
  <PresentationFormat>Widescreen</PresentationFormat>
  <Paragraphs>44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Roboto</vt:lpstr>
      <vt:lpstr>굴림체</vt:lpstr>
      <vt:lpstr>Century Gothic</vt:lpstr>
      <vt:lpstr>Calibri</vt:lpstr>
      <vt:lpstr>맑은 고딕</vt:lpstr>
      <vt:lpstr>Calibri Light</vt:lpstr>
      <vt:lpstr>Arial</vt:lpstr>
      <vt:lpstr>Times New Roman</vt:lpstr>
      <vt:lpstr>Office 테마</vt:lpstr>
      <vt:lpstr>Analysis of Marston’s Tap</vt:lpstr>
      <vt:lpstr>PowerPoint Presentation</vt:lpstr>
      <vt:lpstr>Price Analysis between menu and Scale up plans to capture other pubs</vt:lpstr>
      <vt:lpstr>PowerPoint Presentation</vt:lpstr>
      <vt:lpstr>PowerPoint Presentation</vt:lpstr>
      <vt:lpstr>PowerPoint Presentation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Tony Adole</cp:lastModifiedBy>
  <cp:revision>9</cp:revision>
  <dcterms:created xsi:type="dcterms:W3CDTF">2010-02-01T08:03:16Z</dcterms:created>
  <dcterms:modified xsi:type="dcterms:W3CDTF">2022-10-23T16:58:48Z</dcterms:modified>
  <cp:category>www.slidemembers.com</cp:category>
</cp:coreProperties>
</file>